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362" r:id="rId4"/>
    <p:sldId id="360" r:id="rId5"/>
    <p:sldId id="368" r:id="rId6"/>
    <p:sldId id="379" r:id="rId7"/>
    <p:sldId id="381" r:id="rId8"/>
    <p:sldId id="380" r:id="rId9"/>
    <p:sldId id="383" r:id="rId10"/>
    <p:sldId id="382" r:id="rId11"/>
    <p:sldId id="387" r:id="rId12"/>
    <p:sldId id="384" r:id="rId13"/>
    <p:sldId id="405" r:id="rId14"/>
    <p:sldId id="385" r:id="rId15"/>
    <p:sldId id="408" r:id="rId16"/>
    <p:sldId id="410" r:id="rId17"/>
    <p:sldId id="411" r:id="rId18"/>
    <p:sldId id="409" r:id="rId19"/>
    <p:sldId id="326" r:id="rId20"/>
    <p:sldId id="325" r:id="rId21"/>
    <p:sldId id="390" r:id="rId22"/>
    <p:sldId id="391" r:id="rId23"/>
    <p:sldId id="389" r:id="rId24"/>
    <p:sldId id="328" r:id="rId25"/>
    <p:sldId id="329" r:id="rId26"/>
    <p:sldId id="330" r:id="rId27"/>
    <p:sldId id="331" r:id="rId28"/>
    <p:sldId id="332" r:id="rId29"/>
    <p:sldId id="335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37" r:id="rId38"/>
    <p:sldId id="399" r:id="rId39"/>
    <p:sldId id="400" r:id="rId40"/>
    <p:sldId id="401" r:id="rId41"/>
    <p:sldId id="402" r:id="rId42"/>
    <p:sldId id="403" r:id="rId43"/>
    <p:sldId id="404" r:id="rId44"/>
    <p:sldId id="406" r:id="rId45"/>
    <p:sldId id="361" r:id="rId46"/>
    <p:sldId id="40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F7C5A-4E2B-4FC5-A43F-AE60D3D514E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363B7-8A40-481B-B838-4A5BD263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363B7-8A40-481B-B838-4A5BD2637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06" indent="-2814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855" indent="-2251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197" indent="-2251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6539" indent="-2251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6881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223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7565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907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816E6A-C0C3-4D5D-BE7B-A374DF47AC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1" y="4354086"/>
            <a:ext cx="5097973" cy="4125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7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363B7-8A40-481B-B838-4A5BD2637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06" indent="-2814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855" indent="-2251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197" indent="-2251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6539" indent="-2251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6881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223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7565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7907" indent="-225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816E6A-C0C3-4D5D-BE7B-A374DF47ACA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1" y="4354086"/>
            <a:ext cx="5097973" cy="4125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8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33818-7A6B-41F9-BC2E-0CEE47BBB2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EEF20-D4F5-4965-B10A-14930EAFB9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058BD-B41B-417A-9168-0A8A8549E14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EEF20-D4F5-4965-B10A-14930EAFB9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EEF20-D4F5-4965-B10A-14930EAFB9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EEF20-D4F5-4965-B10A-14930EAFB90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RU_SHIELD_SIG_ST_PMS186_100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00803"/>
            <a:ext cx="4305300" cy="12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94F06B10-230A-2842-997C-D8605B527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>
                <a:solidFill>
                  <a:srgbClr val="5F5F5F"/>
                </a:solidFill>
              </a:rPr>
              <a:t>School of Nursing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8800"/>
            <a:ext cx="9144000" cy="635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U_SHIELD_LOGOTYPE_CMYK_K.eps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" y="76200"/>
            <a:ext cx="1589962" cy="43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0db0/c6872d1a1bc5fe5ae7a9fd0957f3c6701fa5.pdf" TargetMode="External"/><Relationship Id="rId2" Type="http://schemas.openxmlformats.org/officeDocument/2006/relationships/hyperlink" Target="https://www.researchgate.net/profile/Sue_Duval/publication/6076607_Nurse_Staffing_and_Quality_of_Patient_Care/links/02bfe513686476e80a000000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51045522_Do_Staffing_Levels_Predict_Missed_Nursing_Car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mjopen.bmj.com/content/8/1/e019189.lon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ar_exclamation_icon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lflynn@sn.Rutgers.edu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fcc.org/about/pfcc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Team Based Patient-Centered Care: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Staffing Matters!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98864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Linda Flynn, PhD, RN, FAAN</a:t>
            </a:r>
          </a:p>
          <a:p>
            <a:pPr eaLnBrk="1" hangingPunct="1"/>
            <a:r>
              <a:rPr lang="en-US" dirty="0">
                <a:latin typeface="Arial" charset="0"/>
              </a:rPr>
              <a:t>Senior Associate Dean, Nursing Science</a:t>
            </a:r>
          </a:p>
          <a:p>
            <a:pPr eaLnBrk="1" hangingPunct="1"/>
            <a:r>
              <a:rPr lang="en-US" dirty="0">
                <a:latin typeface="Arial" charset="0"/>
              </a:rPr>
              <a:t>Professor</a:t>
            </a:r>
          </a:p>
          <a:p>
            <a:pPr eaLnBrk="1" hangingPunct="1"/>
            <a:r>
              <a:rPr lang="en-US" dirty="0">
                <a:latin typeface="Arial" charset="0"/>
              </a:rPr>
              <a:t>Rutgers School of Nursing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9162" y="585926"/>
            <a:ext cx="28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of Nursing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D1FF-7085-438B-9076-A79444A0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PFCC Framework </a:t>
            </a:r>
            <a:r>
              <a:rPr lang="en-US" sz="1800" dirty="0"/>
              <a:t>(</a:t>
            </a:r>
            <a:r>
              <a:rPr lang="en-US" sz="1800" dirty="0" err="1"/>
              <a:t>Mastro</a:t>
            </a:r>
            <a:r>
              <a:rPr lang="en-US" sz="1800" dirty="0"/>
              <a:t>, Flynn, &amp; </a:t>
            </a:r>
            <a:r>
              <a:rPr lang="en-US" sz="1800" dirty="0" err="1"/>
              <a:t>Prueuster</a:t>
            </a:r>
            <a:r>
              <a:rPr lang="en-US" sz="1800" dirty="0"/>
              <a:t>, 2014)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CDDB60-5D21-4C86-B665-F262505A2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58" y="1523999"/>
            <a:ext cx="8743615" cy="51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2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520D-34A0-4F5A-832D-D017B707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385666"/>
            <a:ext cx="8808098" cy="808038"/>
          </a:xfrm>
        </p:spPr>
        <p:txBody>
          <a:bodyPr/>
          <a:lstStyle/>
          <a:p>
            <a:r>
              <a:rPr lang="en-US" sz="2800" dirty="0"/>
              <a:t>Patient Centered Care Requires Purposeful Actions: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9DF3-30AC-4D56-8322-21B4C10E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5" y="1193704"/>
            <a:ext cx="8341568" cy="4533900"/>
          </a:xfrm>
        </p:spPr>
        <p:txBody>
          <a:bodyPr/>
          <a:lstStyle/>
          <a:p>
            <a:r>
              <a:rPr lang="en-US" dirty="0"/>
              <a:t>Purposefully Building a Trusting Relationship</a:t>
            </a:r>
          </a:p>
          <a:p>
            <a:endParaRPr lang="en-US" dirty="0"/>
          </a:p>
          <a:p>
            <a:r>
              <a:rPr lang="en-US" dirty="0"/>
              <a:t>Actively Seeking Patient’s &amp; Family’s Perspective on Care</a:t>
            </a:r>
          </a:p>
          <a:p>
            <a:endParaRPr lang="en-US" dirty="0"/>
          </a:p>
          <a:p>
            <a:r>
              <a:rPr lang="en-US" dirty="0"/>
              <a:t>Actively Sharing Information and Knowledge</a:t>
            </a:r>
          </a:p>
          <a:p>
            <a:endParaRPr lang="en-US" dirty="0"/>
          </a:p>
          <a:p>
            <a:r>
              <a:rPr lang="en-US" dirty="0"/>
              <a:t>Leading or Participating in Patient-Centered, Interdisciplinary Rounds</a:t>
            </a:r>
          </a:p>
          <a:p>
            <a:endParaRPr lang="en-US" dirty="0"/>
          </a:p>
          <a:p>
            <a:r>
              <a:rPr lang="en-US" dirty="0"/>
              <a:t>Bedside Shift Report</a:t>
            </a:r>
          </a:p>
          <a:p>
            <a:endParaRPr lang="en-US" dirty="0"/>
          </a:p>
          <a:p>
            <a:r>
              <a:rPr lang="en-US" dirty="0"/>
              <a:t>Eliminating the Power Differential between Patient and Providers  </a:t>
            </a:r>
          </a:p>
        </p:txBody>
      </p:sp>
    </p:spTree>
    <p:extLst>
      <p:ext uri="{BB962C8B-B14F-4D97-AF65-F5344CB8AC3E}">
        <p14:creationId xmlns:p14="http://schemas.microsoft.com/office/powerpoint/2010/main" val="250979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CEA3-FE23-420D-8617-6B38A59F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Outcomes of PFCC Include: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9390-C4C4-4B66-92BC-718FD946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1" y="1714500"/>
            <a:ext cx="7772400" cy="4533900"/>
          </a:xfrm>
        </p:spPr>
        <p:txBody>
          <a:bodyPr/>
          <a:lstStyle/>
          <a:p>
            <a:r>
              <a:rPr lang="en-US" sz="3000" dirty="0"/>
              <a:t>Purposeful Nurse Action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Patient Satisfaction</a:t>
            </a:r>
          </a:p>
          <a:p>
            <a:endParaRPr lang="en-US" sz="3000" dirty="0"/>
          </a:p>
          <a:p>
            <a:r>
              <a:rPr lang="en-US" sz="3000" dirty="0"/>
              <a:t>Quality </a:t>
            </a:r>
          </a:p>
          <a:p>
            <a:endParaRPr lang="en-US" sz="3000" dirty="0"/>
          </a:p>
          <a:p>
            <a:r>
              <a:rPr lang="en-US" sz="3000" dirty="0"/>
              <a:t>Safety </a:t>
            </a:r>
          </a:p>
        </p:txBody>
      </p:sp>
    </p:spTree>
    <p:extLst>
      <p:ext uri="{BB962C8B-B14F-4D97-AF65-F5344CB8AC3E}">
        <p14:creationId xmlns:p14="http://schemas.microsoft.com/office/powerpoint/2010/main" val="371247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4602-E101-4C4F-BCE2-E3BF6F2D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3" y="2620962"/>
            <a:ext cx="8229600" cy="808038"/>
          </a:xfrm>
        </p:spPr>
        <p:txBody>
          <a:bodyPr/>
          <a:lstStyle/>
          <a:p>
            <a:r>
              <a:rPr lang="en-US" dirty="0"/>
              <a:t>Yet, there is almost NO research (1 study) that has investigated the effect of RN staffing on Patient-Centered Care</a:t>
            </a:r>
          </a:p>
        </p:txBody>
      </p:sp>
    </p:spTree>
    <p:extLst>
      <p:ext uri="{BB962C8B-B14F-4D97-AF65-F5344CB8AC3E}">
        <p14:creationId xmlns:p14="http://schemas.microsoft.com/office/powerpoint/2010/main" val="235719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0F1D-A791-4400-AEED-401786D4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0860"/>
            <a:ext cx="8229600" cy="808038"/>
          </a:xfrm>
        </p:spPr>
        <p:txBody>
          <a:bodyPr/>
          <a:lstStyle/>
          <a:p>
            <a:r>
              <a:rPr lang="en-US" dirty="0"/>
              <a:t>However….there is a body evidence indicating that </a:t>
            </a:r>
            <a:r>
              <a:rPr lang="en-US" b="1" dirty="0"/>
              <a:t>inadequate nurse staffing </a:t>
            </a:r>
            <a:r>
              <a:rPr lang="en-US" dirty="0"/>
              <a:t>negatively impacts: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000000"/>
                </a:solidFill>
              </a:rPr>
              <a:t>Purposeful Action </a:t>
            </a:r>
            <a:br>
              <a:rPr lang="en-US" dirty="0"/>
            </a:br>
            <a:r>
              <a:rPr lang="en-US" dirty="0"/>
              <a:t>	Patient Satisfaction </a:t>
            </a:r>
            <a:br>
              <a:rPr lang="en-US" dirty="0"/>
            </a:br>
            <a:r>
              <a:rPr lang="en-US" dirty="0"/>
              <a:t>	Quality</a:t>
            </a:r>
            <a:br>
              <a:rPr lang="en-US" dirty="0"/>
            </a:br>
            <a:r>
              <a:rPr lang="en-US" dirty="0"/>
              <a:t>	Safety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will be examining a sample of those studies!   But first, let’s look at the evidence from oncology settings….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4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78D2-617A-404A-A5AC-59FD9BE0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Staffing Levels &amp; Oncology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CE78-01F2-48E8-9D12-C1252DF2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Early Study</a:t>
            </a:r>
            <a:r>
              <a:rPr lang="en-US" dirty="0"/>
              <a:t>:  Friese, Lake, Aiken, Silber, &amp; </a:t>
            </a:r>
            <a:r>
              <a:rPr lang="en-US" dirty="0" err="1"/>
              <a:t>Sochalski</a:t>
            </a:r>
            <a:r>
              <a:rPr lang="en-US" dirty="0"/>
              <a:t> (2007). Hospital Nurse Practice Environments and Outcomes for Surgical Oncology Patients. </a:t>
            </a:r>
            <a:r>
              <a:rPr lang="en-US" i="1" dirty="0"/>
              <a:t>Health Services Research, 43(4</a:t>
            </a:r>
            <a:r>
              <a:rPr lang="en-US" dirty="0"/>
              <a:t>), 1145-1163.</a:t>
            </a:r>
          </a:p>
          <a:p>
            <a:endParaRPr lang="en-US" dirty="0"/>
          </a:p>
          <a:p>
            <a:pPr lvl="1"/>
            <a:r>
              <a:rPr lang="en-US" sz="2000" dirty="0"/>
              <a:t>25,957 surgical oncology patients</a:t>
            </a:r>
          </a:p>
          <a:p>
            <a:pPr lvl="1"/>
            <a:r>
              <a:rPr lang="en-US" sz="2000" dirty="0"/>
              <a:t>201 PA hospitals</a:t>
            </a:r>
          </a:p>
          <a:p>
            <a:pPr lvl="1"/>
            <a:r>
              <a:rPr lang="en-US" sz="2000" dirty="0"/>
              <a:t>Controlled for 25 patient characteristics plus hospital characteristics</a:t>
            </a:r>
          </a:p>
          <a:p>
            <a:pPr lvl="1"/>
            <a:r>
              <a:rPr lang="en-US" sz="2000" dirty="0"/>
              <a:t>Compared to lowest patient-to-RN ratio, highest </a:t>
            </a:r>
            <a:r>
              <a:rPr lang="en-US" sz="2000" dirty="0" err="1"/>
              <a:t>pt</a:t>
            </a:r>
            <a:r>
              <a:rPr lang="en-US" sz="2000" dirty="0"/>
              <a:t>-to-RN ratio associated with significantly higher (1.47) 30-day mortality.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15E0-3D79-4D24-9F33-3D8DC4FE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Staffing Levels &amp; Oncology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51DE-C104-4461-980C-C6B485E60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Most Recent Study</a:t>
            </a:r>
            <a:r>
              <a:rPr lang="en-US" dirty="0"/>
              <a:t>:  Gillet, et al. (2018). The Effects of Work Factors on Nurses’ Job Satisfaction, Quality of Care and Turnover Intentions in Oncology.  Journal of Advanced Nursing, 74, 12-8-1219. </a:t>
            </a:r>
          </a:p>
          <a:p>
            <a:pPr lvl="1"/>
            <a:r>
              <a:rPr lang="en-US" dirty="0"/>
              <a:t>11 Oncology Units in France</a:t>
            </a:r>
          </a:p>
          <a:p>
            <a:pPr lvl="1"/>
            <a:r>
              <a:rPr lang="en-US" dirty="0"/>
              <a:t>83 nurses, 61 nursing assistants self-report </a:t>
            </a:r>
          </a:p>
          <a:p>
            <a:pPr lvl="1"/>
            <a:r>
              <a:rPr lang="en-US" dirty="0"/>
              <a:t>Staffing measured by “Enough staff to get the work done” (5-point Likert Scale) </a:t>
            </a:r>
          </a:p>
          <a:p>
            <a:pPr lvl="1"/>
            <a:r>
              <a:rPr lang="en-US" dirty="0"/>
              <a:t>Nurses “satisfaction with staffing” correlated with ratings of Quality of Care (r = 0.23, p &lt; .01). </a:t>
            </a:r>
          </a:p>
        </p:txBody>
      </p:sp>
    </p:spTree>
    <p:extLst>
      <p:ext uri="{BB962C8B-B14F-4D97-AF65-F5344CB8AC3E}">
        <p14:creationId xmlns:p14="http://schemas.microsoft.com/office/powerpoint/2010/main" val="182321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CB8D-AC48-4A07-BB06-2F84816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6" y="2829017"/>
            <a:ext cx="8229600" cy="808038"/>
          </a:xfrm>
        </p:spPr>
        <p:txBody>
          <a:bodyPr/>
          <a:lstStyle/>
          <a:p>
            <a:pPr algn="ctr"/>
            <a:r>
              <a:rPr lang="en-US" dirty="0"/>
              <a:t>Clearly a Need for Vigorous Nurse Staffing and Patient Outcomes Research across Oncology Settings</a:t>
            </a:r>
          </a:p>
        </p:txBody>
      </p:sp>
    </p:spTree>
    <p:extLst>
      <p:ext uri="{BB962C8B-B14F-4D97-AF65-F5344CB8AC3E}">
        <p14:creationId xmlns:p14="http://schemas.microsoft.com/office/powerpoint/2010/main" val="405731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8571-A6E4-49DD-8857-440646D7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385"/>
            <a:ext cx="8229600" cy="808038"/>
          </a:xfrm>
        </p:spPr>
        <p:txBody>
          <a:bodyPr/>
          <a:lstStyle/>
          <a:p>
            <a:pPr algn="ctr"/>
            <a:r>
              <a:rPr lang="en-US" dirty="0"/>
              <a:t>Theoretical Framework </a:t>
            </a:r>
          </a:p>
        </p:txBody>
      </p:sp>
    </p:spTree>
    <p:extLst>
      <p:ext uri="{BB962C8B-B14F-4D97-AF65-F5344CB8AC3E}">
        <p14:creationId xmlns:p14="http://schemas.microsoft.com/office/powerpoint/2010/main" val="30818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83360" y="1953719"/>
            <a:ext cx="2686050" cy="19431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Times New Roman" pitchFamily="18" charset="0"/>
              </a:rPr>
              <a:t>Work E</a:t>
            </a:r>
            <a:r>
              <a:rPr lang="en-US" sz="1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nvironment</a:t>
            </a:r>
          </a:p>
          <a:p>
            <a:pPr algn="ctr">
              <a:buFontTx/>
              <a:buChar char="•"/>
              <a:defRPr/>
            </a:pPr>
            <a:r>
              <a:rPr lang="en-US" sz="1800" dirty="0">
                <a:latin typeface="Times New Roman" pitchFamily="18" charset="0"/>
              </a:rPr>
              <a:t>Resource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Adequacy</a:t>
            </a:r>
          </a:p>
          <a:p>
            <a:pPr algn="ctr">
              <a:buFontTx/>
              <a:buChar char="•"/>
              <a:defRPr/>
            </a:pPr>
            <a:r>
              <a:rPr lang="en-US" sz="1800" dirty="0">
                <a:latin typeface="Times New Roman" pitchFamily="18" charset="0"/>
              </a:rPr>
              <a:t>RN/MD Relationships</a:t>
            </a:r>
          </a:p>
          <a:p>
            <a:pPr algn="ctr">
              <a:buFontTx/>
              <a:buChar char="•"/>
              <a:defRPr/>
            </a:pPr>
            <a:r>
              <a:rPr lang="en-US" sz="1800" dirty="0">
                <a:latin typeface="Times New Roman" pitchFamily="18" charset="0"/>
              </a:rPr>
              <a:t>Foundations for Quality</a:t>
            </a:r>
          </a:p>
          <a:p>
            <a:pPr algn="ctr">
              <a:buFontTx/>
              <a:buChar char="•"/>
              <a:defRPr/>
            </a:pPr>
            <a:r>
              <a:rPr lang="en-US" sz="1800" dirty="0">
                <a:latin typeface="Times New Roman" pitchFamily="18" charset="0"/>
              </a:rPr>
              <a:t>Input in Provider Affairs</a:t>
            </a:r>
          </a:p>
          <a:p>
            <a:pPr algn="ctr">
              <a:buFontTx/>
              <a:buChar char="•"/>
              <a:defRPr/>
            </a:pPr>
            <a:r>
              <a:rPr lang="en-US" sz="1800" dirty="0">
                <a:latin typeface="Times New Roman" pitchFamily="18" charset="0"/>
              </a:rPr>
              <a:t>Supportive Nurse Manager </a:t>
            </a:r>
          </a:p>
          <a:p>
            <a:pPr algn="ctr">
              <a:buFontTx/>
              <a:buChar char="•"/>
              <a:defRPr/>
            </a:pPr>
            <a:endParaRPr lang="en-US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533450" y="2405136"/>
            <a:ext cx="1428750" cy="8572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Times New Roman" pitchFamily="18" charset="0"/>
              </a:rPr>
              <a:t>Nurse </a:t>
            </a:r>
          </a:p>
          <a:p>
            <a:pPr algn="ctr">
              <a:defRPr/>
            </a:pP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Outcomes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590600" y="4067147"/>
            <a:ext cx="1371600" cy="8572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Times New Roman" pitchFamily="18" charset="0"/>
              </a:rPr>
              <a:t>Patient </a:t>
            </a:r>
          </a:p>
          <a:p>
            <a:pPr algn="ctr">
              <a:defRPr/>
            </a:pPr>
            <a:r>
              <a:rPr lang="en-US" sz="1800" b="1" dirty="0">
                <a:latin typeface="Times New Roman" pitchFamily="18" charset="0"/>
              </a:rPr>
              <a:t>Outcomes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26883" y="4261136"/>
            <a:ext cx="2000250" cy="6858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Processes</a:t>
            </a:r>
            <a:r>
              <a:rPr lang="en-US" sz="1800" b="1" dirty="0">
                <a:latin typeface="Times New Roman" pitchFamily="18" charset="0"/>
              </a:rPr>
              <a:t> of Care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1085851"/>
            <a:ext cx="5829300" cy="7548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The Nursing Organization &amp; Outcomes Model</a:t>
            </a:r>
            <a:endParaRPr lang="en-US" sz="1200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20742" y="3112442"/>
            <a:ext cx="1371600" cy="9144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Nurse</a:t>
            </a:r>
          </a:p>
          <a:p>
            <a:pPr algn="ctr">
              <a:defRPr/>
            </a:pPr>
            <a:r>
              <a:rPr lang="en-US" sz="1800" b="1" dirty="0">
                <a:latin typeface="Times New Roman" pitchFamily="18" charset="0"/>
              </a:rPr>
              <a:t>Staffing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326247" y="4247452"/>
            <a:ext cx="1371600" cy="8572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Surveillance</a:t>
            </a:r>
          </a:p>
        </p:txBody>
      </p:sp>
      <p:sp>
        <p:nvSpPr>
          <p:cNvPr id="13333" name="Line 10"/>
          <p:cNvSpPr>
            <a:spLocks noChangeShapeType="1"/>
          </p:cNvSpPr>
          <p:nvPr/>
        </p:nvSpPr>
        <p:spPr bwMode="auto">
          <a:xfrm>
            <a:off x="2812453" y="2878538"/>
            <a:ext cx="2359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334" name="Line 11"/>
          <p:cNvSpPr>
            <a:spLocks noChangeShapeType="1"/>
          </p:cNvSpPr>
          <p:nvPr/>
        </p:nvSpPr>
        <p:spPr bwMode="auto">
          <a:xfrm>
            <a:off x="4514850" y="3930361"/>
            <a:ext cx="0" cy="2747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335" name="Line 12"/>
          <p:cNvSpPr>
            <a:spLocks noChangeShapeType="1"/>
          </p:cNvSpPr>
          <p:nvPr/>
        </p:nvSpPr>
        <p:spPr bwMode="auto">
          <a:xfrm>
            <a:off x="6055148" y="3009275"/>
            <a:ext cx="33713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336" name="Line 13"/>
          <p:cNvSpPr>
            <a:spLocks noChangeShapeType="1"/>
          </p:cNvSpPr>
          <p:nvPr/>
        </p:nvSpPr>
        <p:spPr bwMode="auto">
          <a:xfrm>
            <a:off x="5961950" y="3942956"/>
            <a:ext cx="523527" cy="5559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337" name="Line 14"/>
          <p:cNvSpPr>
            <a:spLocks noChangeShapeType="1"/>
          </p:cNvSpPr>
          <p:nvPr/>
        </p:nvSpPr>
        <p:spPr bwMode="auto">
          <a:xfrm>
            <a:off x="5653329" y="4704651"/>
            <a:ext cx="681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338" name="Line 15"/>
          <p:cNvSpPr>
            <a:spLocks noChangeShapeType="1"/>
          </p:cNvSpPr>
          <p:nvPr/>
        </p:nvSpPr>
        <p:spPr bwMode="auto">
          <a:xfrm>
            <a:off x="2812453" y="4587901"/>
            <a:ext cx="614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339" name="Line 19"/>
          <p:cNvSpPr>
            <a:spLocks noChangeShapeType="1"/>
          </p:cNvSpPr>
          <p:nvPr/>
        </p:nvSpPr>
        <p:spPr bwMode="auto">
          <a:xfrm>
            <a:off x="2006542" y="447605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20742" y="1977431"/>
            <a:ext cx="1371600" cy="9144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Facility</a:t>
            </a:r>
            <a:r>
              <a:rPr lang="en-US" sz="1500" b="1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00" b="1" dirty="0">
                <a:latin typeface="Times New Roman" pitchFamily="18" charset="0"/>
              </a:rPr>
              <a:t>Characteristics</a:t>
            </a:r>
          </a:p>
        </p:txBody>
      </p:sp>
      <p:sp>
        <p:nvSpPr>
          <p:cNvPr id="13343" name="Rectangle 17"/>
          <p:cNvSpPr>
            <a:spLocks noChangeArrowheads="1"/>
          </p:cNvSpPr>
          <p:nvPr/>
        </p:nvSpPr>
        <p:spPr bwMode="auto">
          <a:xfrm>
            <a:off x="4114801" y="5543550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(Aiken, et al., 1998; 2002)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834173" y="3826816"/>
            <a:ext cx="692711" cy="352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24309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F4B1-2736-46A4-946C-407FE218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46F3-B936-4377-8A52-78BCAC41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Word About Evidence: Hard Facts or Fatally Flawed?</a:t>
            </a:r>
          </a:p>
          <a:p>
            <a:endParaRPr lang="en-US" dirty="0"/>
          </a:p>
          <a:p>
            <a:r>
              <a:rPr lang="en-US" dirty="0"/>
              <a:t>What is Patient-Centered Care: A Framework </a:t>
            </a:r>
          </a:p>
          <a:p>
            <a:endParaRPr lang="en-US" dirty="0"/>
          </a:p>
          <a:p>
            <a:r>
              <a:rPr lang="en-US" dirty="0"/>
              <a:t>Nurse Staffing and Patient Outcomes  </a:t>
            </a:r>
          </a:p>
          <a:p>
            <a:endParaRPr lang="en-US" dirty="0"/>
          </a:p>
          <a:p>
            <a:r>
              <a:rPr lang="en-US" dirty="0"/>
              <a:t>Nurse Staffing, Missed Care, and Patient Outcomes</a:t>
            </a:r>
          </a:p>
          <a:p>
            <a:endParaRPr lang="en-US" dirty="0"/>
          </a:p>
          <a:p>
            <a:r>
              <a:rPr lang="en-US" dirty="0"/>
              <a:t>Implications for Patient-Centered Care </a:t>
            </a:r>
          </a:p>
          <a:p>
            <a:endParaRPr lang="en-US" dirty="0"/>
          </a:p>
          <a:p>
            <a:r>
              <a:rPr lang="en-US" dirty="0"/>
              <a:t>Questions / Dialogue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16023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31" y="3429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RN Staffing Levels: Do they impact QUALITY and SAFETY?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1028" name="Picture 4" descr="Image result for nurses in hospita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59" y="711856"/>
            <a:ext cx="3311372" cy="2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BBA0-A918-41CC-9282-D8CC8A3A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(2007)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7298-2724-4C13-8F85-0580077E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Meta-Analysis Contracted by AHRQ (federal agency) </a:t>
            </a:r>
          </a:p>
          <a:p>
            <a:endParaRPr lang="en-US" dirty="0"/>
          </a:p>
          <a:p>
            <a:r>
              <a:rPr lang="en-US" dirty="0"/>
              <a:t>Research Team:  Researchers at Minnesota School of Public Health, Minnesota Evidence-Based Practice Center </a:t>
            </a:r>
          </a:p>
          <a:p>
            <a:pPr lvl="1"/>
            <a:r>
              <a:rPr lang="en-US" dirty="0"/>
              <a:t>Kane (MD); </a:t>
            </a:r>
            <a:r>
              <a:rPr lang="en-US" dirty="0" err="1"/>
              <a:t>Shamliyan</a:t>
            </a:r>
            <a:r>
              <a:rPr lang="en-US" dirty="0"/>
              <a:t> (MD), Mueller (PhD, RN), Duval (PhD), Wilt (MD, MPH). </a:t>
            </a:r>
          </a:p>
          <a:p>
            <a:pPr lvl="1"/>
            <a:endParaRPr lang="en-US" dirty="0"/>
          </a:p>
          <a:p>
            <a:r>
              <a:rPr lang="en-US" dirty="0"/>
              <a:t>Sample:  98 studies published between 1990 – 2006 met inclusion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45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B4B9-4089-40BE-A3BE-90D71B4D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351"/>
            <a:ext cx="8229600" cy="808038"/>
          </a:xfrm>
        </p:spPr>
        <p:txBody>
          <a:bodyPr/>
          <a:lstStyle/>
          <a:p>
            <a:r>
              <a:rPr lang="en-US" dirty="0"/>
              <a:t>Kane et al. Findings: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9817E-5995-496A-82B9-7BE39FDF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887963"/>
            <a:ext cx="8229600" cy="5082073"/>
          </a:xfrm>
        </p:spPr>
        <p:txBody>
          <a:bodyPr/>
          <a:lstStyle/>
          <a:p>
            <a:r>
              <a:rPr lang="en-US" dirty="0"/>
              <a:t>1 additional RN PPD was significantly associated with:</a:t>
            </a:r>
          </a:p>
          <a:p>
            <a:pPr lvl="1"/>
            <a:r>
              <a:rPr lang="en-US" dirty="0"/>
              <a:t>LOWER ODDS (9% - 16%) ON HOSPITAL-RELATED MORTALITY (CONSISTENTLY)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LOWER ODDS OF FAILURE TO RESCUE (PREVENTABLE DEATHS)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LOWER ODDS OF CARDIAC ARREST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LOWER ODDS OF HOSPITAL ACQUIRED PNEUMONIA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SHORTER LENGTHS OF STAY (BY 24% - 31%) 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CONCLUSION:</a:t>
            </a:r>
            <a:r>
              <a:rPr lang="en-US" dirty="0"/>
              <a:t> RN STAFFING LEVELS SIGNIFICANTLY ASSOCIATED WITH QUALITY OF CARE AND ADVERSE EVENTS BUT CAN NOT SPECIFY THAT THE RELATIONSHIP IS CAUSAL. COULD NOT RECOMMEND A STAFFING RATIO.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92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A4A-7804-444F-8EB2-40E92B72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Findings: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72BA-862B-4719-A007-18A7D59E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Kane, R.L., </a:t>
            </a:r>
            <a:r>
              <a:rPr lang="en-US" dirty="0" err="1"/>
              <a:t>Shamliyan</a:t>
            </a:r>
            <a:r>
              <a:rPr lang="en-US" dirty="0"/>
              <a:t>, T., Mueller, C., Duval, S., &amp; Wilt, T. (2007). Nursing Staffing and Quality of Patient Care. Evidence Report No. 151 prepared by the Minnesota Evidenced-Based Practice Center. AHRQ Publication No. 07-E005. </a:t>
            </a: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https://www.researchgate.net/profile/Sue_Duval/publication/6076607_Nurse_Staffing_and_Quality_of_Patient_Care/links/02bfe513686476e80a000000.pdf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Kane, </a:t>
            </a:r>
            <a:r>
              <a:rPr lang="en-US" dirty="0" err="1"/>
              <a:t>Shamilyan</a:t>
            </a:r>
            <a:r>
              <a:rPr lang="en-US" dirty="0"/>
              <a:t>, Mueller, Duval, &amp; </a:t>
            </a:r>
            <a:r>
              <a:rPr lang="en-US" dirty="0" err="1"/>
              <a:t>Wildt</a:t>
            </a:r>
            <a:r>
              <a:rPr lang="en-US" dirty="0"/>
              <a:t> (2007). The Association of Registered Nurse Staffing Levels and Patient Outcomes. Medical Care, 45(12), 1195-1204. 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https://pdfs.semanticscholar.org/0db0/c6872d1a1bc5fe5ae7a9fd0957f3c6701fa5.pdf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3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485900" y="2550174"/>
            <a:ext cx="6172200" cy="60602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“Implications of the California Nurse Staffing Mandate for Other States”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Aiken, Sloane, </a:t>
            </a:r>
            <a:r>
              <a:rPr lang="en-US" sz="1800" dirty="0" err="1">
                <a:solidFill>
                  <a:schemeClr val="tx1"/>
                </a:solidFill>
              </a:rPr>
              <a:t>Cimiotti</a:t>
            </a:r>
            <a:r>
              <a:rPr lang="en-US" sz="1800" dirty="0">
                <a:solidFill>
                  <a:schemeClr val="tx1"/>
                </a:solidFill>
              </a:rPr>
              <a:t>, Clarke, Flynn, Sego, </a:t>
            </a:r>
            <a:r>
              <a:rPr lang="en-US" sz="1800" dirty="0" err="1">
                <a:solidFill>
                  <a:schemeClr val="tx1"/>
                </a:solidFill>
              </a:rPr>
              <a:t>Spetz</a:t>
            </a:r>
            <a:r>
              <a:rPr lang="en-US" sz="1800" dirty="0">
                <a:solidFill>
                  <a:schemeClr val="tx1"/>
                </a:solidFill>
              </a:rPr>
              <a:t>, and Smith (2010)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Health Services Research, 45(4), </a:t>
            </a:r>
            <a:r>
              <a:rPr lang="en-US" sz="1800" dirty="0">
                <a:solidFill>
                  <a:schemeClr val="tx1"/>
                </a:solidFill>
              </a:rPr>
              <a:t>904-921</a:t>
            </a:r>
            <a:br>
              <a:rPr lang="en-US" sz="1800" dirty="0"/>
            </a:br>
            <a:endParaRPr lang="en-US" sz="1800" i="1" dirty="0"/>
          </a:p>
        </p:txBody>
      </p:sp>
      <p:pic>
        <p:nvPicPr>
          <p:cNvPr id="3" name="Picture 2" descr="A close up of a computer&#10;&#10;Description generated with high confide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66" y="5025226"/>
            <a:ext cx="1926455" cy="14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094" y="703556"/>
            <a:ext cx="7200900" cy="857250"/>
          </a:xfrm>
        </p:spPr>
        <p:txBody>
          <a:bodyPr/>
          <a:lstStyle/>
          <a:p>
            <a:pPr algn="ctr"/>
            <a:r>
              <a:rPr lang="en-US" b="1" dirty="0"/>
              <a:t>Study Funded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787" y="1915913"/>
            <a:ext cx="4082063" cy="3595455"/>
          </a:xfrm>
        </p:spPr>
        <p:txBody>
          <a:bodyPr>
            <a:normAutofit fontScale="92500" lnSpcReduction="10000"/>
          </a:bodyPr>
          <a:lstStyle/>
          <a:p>
            <a:r>
              <a:rPr lang="en-US" sz="1950" dirty="0"/>
              <a:t>NINR Grant # R01NR04513 to Dr. Aiken</a:t>
            </a:r>
          </a:p>
          <a:p>
            <a:endParaRPr lang="en-US" sz="1950" dirty="0"/>
          </a:p>
          <a:p>
            <a:r>
              <a:rPr lang="en-US" sz="1950" dirty="0"/>
              <a:t>RWJF Grant # 053071 to Dr. Flynn</a:t>
            </a:r>
          </a:p>
          <a:p>
            <a:endParaRPr lang="en-US" sz="1950" dirty="0"/>
          </a:p>
          <a:p>
            <a:r>
              <a:rPr lang="en-US" sz="1950" dirty="0"/>
              <a:t>California mandated ratios went into effect in 2004: 1</a:t>
            </a:r>
            <a:r>
              <a:rPr lang="en-US" sz="1950" baseline="30000" dirty="0"/>
              <a:t>st</a:t>
            </a:r>
            <a:r>
              <a:rPr lang="en-US" sz="1950" dirty="0"/>
              <a:t> State to implement ratios in hospitals</a:t>
            </a:r>
          </a:p>
          <a:p>
            <a:endParaRPr lang="en-US" sz="1950" dirty="0"/>
          </a:p>
          <a:p>
            <a:r>
              <a:rPr lang="en-US" sz="1950" dirty="0"/>
              <a:t>Study represents a </a:t>
            </a:r>
            <a:r>
              <a:rPr lang="en-US" sz="1950" u="sng" dirty="0"/>
              <a:t>“Natural Experiment”</a:t>
            </a:r>
            <a:r>
              <a:rPr lang="en-US" sz="1950" dirty="0"/>
              <a:t>: Pre and Post Legislation Data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8" name="Picture 8" descr="Image result for nurse burno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53" y="2138524"/>
            <a:ext cx="3593203" cy="28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486" y="857250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Methods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510" y="1852542"/>
            <a:ext cx="8229599" cy="3400425"/>
          </a:xfrm>
        </p:spPr>
        <p:txBody>
          <a:bodyPr>
            <a:normAutofit/>
          </a:bodyPr>
          <a:lstStyle/>
          <a:p>
            <a:r>
              <a:rPr lang="en-US" sz="1800" dirty="0"/>
              <a:t>Nurse Survey Data (2006): 22,336 RNs in 604 hospitals </a:t>
            </a:r>
          </a:p>
          <a:p>
            <a:pPr>
              <a:buNone/>
            </a:pPr>
            <a:endParaRPr lang="en-US" sz="1800" dirty="0"/>
          </a:p>
          <a:p>
            <a:pPr lvl="1"/>
            <a:r>
              <a:rPr lang="en-US" dirty="0"/>
              <a:t>California:            9,257 RNs in 353 hospitals (353 of 357)</a:t>
            </a:r>
          </a:p>
          <a:p>
            <a:pPr lvl="1"/>
            <a:r>
              <a:rPr lang="en-US" dirty="0"/>
              <a:t>New Jersey:         5,818 RNs in 73 hospitals</a:t>
            </a:r>
          </a:p>
          <a:p>
            <a:pPr lvl="1"/>
            <a:r>
              <a:rPr lang="en-US" dirty="0"/>
              <a:t>Pennsylvania        7,261 RNs in 178 hospitals</a:t>
            </a:r>
          </a:p>
          <a:p>
            <a:pPr lvl="1">
              <a:buNone/>
            </a:pPr>
            <a:endParaRPr lang="en-US" dirty="0"/>
          </a:p>
          <a:p>
            <a:r>
              <a:rPr lang="en-US" sz="1800" dirty="0"/>
              <a:t>American Hospital Association Data: hospital characteristics</a:t>
            </a:r>
          </a:p>
          <a:p>
            <a:endParaRPr lang="en-US" sz="1800" dirty="0"/>
          </a:p>
          <a:p>
            <a:r>
              <a:rPr lang="en-US" sz="1800" dirty="0"/>
              <a:t>Surgical Mortality: Examined among 1,100,532 patients in 444 larger hospitals (State Health Department Data)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36" y="857250"/>
            <a:ext cx="72009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Average patient-to-RN Ratio by State</a:t>
            </a:r>
            <a:br>
              <a:rPr lang="en-US" dirty="0"/>
            </a:br>
            <a:r>
              <a:rPr lang="en-US" dirty="0"/>
              <a:t>(2006)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90246"/>
              </p:ext>
            </p:extLst>
          </p:nvPr>
        </p:nvGraphicFramePr>
        <p:xfrm>
          <a:off x="559293" y="1816038"/>
          <a:ext cx="7870055" cy="34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868">
                <a:tc>
                  <a:txBody>
                    <a:bodyPr/>
                    <a:lstStyle/>
                    <a:p>
                      <a:r>
                        <a:rPr lang="en-US" sz="1400" dirty="0"/>
                        <a:t>Specialty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 Mandate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NJ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r>
                        <a:rPr lang="en-US" sz="1800" dirty="0"/>
                        <a:t>All</a:t>
                      </a:r>
                      <a:r>
                        <a:rPr lang="en-US" sz="1800" baseline="0" dirty="0"/>
                        <a:t> Staff RNS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4.1**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r>
                        <a:rPr lang="en-US" sz="1800" dirty="0"/>
                        <a:t>Med-</a:t>
                      </a:r>
                      <a:r>
                        <a:rPr lang="en-US" sz="1800" dirty="0" err="1"/>
                        <a:t>Surg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4.8**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800" dirty="0"/>
                        <a:t>6.8 </a:t>
                      </a:r>
                      <a:endParaRPr lang="en-US" sz="18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r>
                        <a:rPr lang="en-US" sz="1800" dirty="0" err="1"/>
                        <a:t>Peds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3.6**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ICU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2.1**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2.5 </a:t>
                      </a:r>
                      <a:endParaRPr lang="en-US" sz="1800" baseline="30000" dirty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r>
                        <a:rPr lang="en-US" sz="1800" dirty="0"/>
                        <a:t>Telemetry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4.5**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5.9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r>
                        <a:rPr lang="en-US" sz="1800" dirty="0"/>
                        <a:t>Oncology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4.6**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Psych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5.7**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7.9 </a:t>
                      </a:r>
                      <a:endParaRPr lang="en-US" sz="18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r>
                        <a:rPr lang="en-US" sz="1800" dirty="0"/>
                        <a:t>L&amp; 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2.4*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2.8 </a:t>
                      </a:r>
                      <a:endParaRPr lang="en-US" sz="18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691326"/>
            <a:ext cx="7200900" cy="857250"/>
          </a:xfrm>
        </p:spPr>
        <p:txBody>
          <a:bodyPr/>
          <a:lstStyle/>
          <a:p>
            <a:r>
              <a:rPr lang="en-US" dirty="0"/>
              <a:t>Percent of Nurses with Patient Ratios at or Below California Benchmarks (2006)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02872"/>
              </p:ext>
            </p:extLst>
          </p:nvPr>
        </p:nvGraphicFramePr>
        <p:xfrm>
          <a:off x="632534" y="1915648"/>
          <a:ext cx="7790155" cy="361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8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415">
                <a:tc>
                  <a:txBody>
                    <a:bodyPr/>
                    <a:lstStyle/>
                    <a:p>
                      <a:r>
                        <a:rPr lang="en-US" sz="1400" dirty="0"/>
                        <a:t>Specialty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 Mandate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NJ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Med-</a:t>
                      </a:r>
                      <a:r>
                        <a:rPr lang="en-US" sz="1800" dirty="0" err="1"/>
                        <a:t>Surg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88%</a:t>
                      </a:r>
                      <a:endParaRPr lang="en-US" sz="1800" baseline="30000" dirty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19%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en-US" sz="18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r>
                        <a:rPr lang="en-US" sz="1800" dirty="0" err="1"/>
                        <a:t>Peds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29">
                <a:tc>
                  <a:txBody>
                    <a:bodyPr/>
                    <a:lstStyle/>
                    <a:p>
                      <a:r>
                        <a:rPr lang="en-US" sz="1800" dirty="0"/>
                        <a:t>ICU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85%</a:t>
                      </a:r>
                      <a:r>
                        <a:rPr lang="en-US" sz="1800" baseline="30000" dirty="0"/>
                        <a:t>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63%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r>
                        <a:rPr lang="en-US" sz="1800" dirty="0"/>
                        <a:t>Telemetry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r>
                        <a:rPr lang="en-US" sz="1800" dirty="0"/>
                        <a:t>Oncology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Psych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56%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42% </a:t>
                      </a:r>
                      <a:r>
                        <a:rPr lang="en-US" sz="1800" baseline="300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r>
                        <a:rPr lang="en-US" sz="1800" dirty="0"/>
                        <a:t>L&amp; 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3:1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89%</a:t>
                      </a:r>
                      <a:endParaRPr lang="en-US" sz="18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2371" y="2168010"/>
            <a:ext cx="7337395" cy="606029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If the average pt-RN ratios in New Jersey and Pennsylvania were </a:t>
            </a:r>
            <a:r>
              <a:rPr lang="en-US" sz="2700" u="sng" dirty="0">
                <a:solidFill>
                  <a:schemeClr val="tx1"/>
                </a:solidFill>
              </a:rPr>
              <a:t>equal to the average ratios in California</a:t>
            </a:r>
            <a:r>
              <a:rPr lang="en-US" sz="2700" dirty="0">
                <a:solidFill>
                  <a:schemeClr val="tx1"/>
                </a:solidFill>
              </a:rPr>
              <a:t>, there would be: 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13.9% fewer surgical deaths in New Jersey </a:t>
            </a:r>
            <a:br>
              <a:rPr lang="en-US" sz="2700" b="1" dirty="0">
                <a:solidFill>
                  <a:schemeClr val="tx1"/>
                </a:solidFill>
              </a:rPr>
            </a:b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10.6% fewer surgical deaths in Pennsylvania</a:t>
            </a:r>
          </a:p>
        </p:txBody>
      </p:sp>
    </p:spTree>
    <p:extLst>
      <p:ext uri="{BB962C8B-B14F-4D97-AF65-F5344CB8AC3E}">
        <p14:creationId xmlns:p14="http://schemas.microsoft.com/office/powerpoint/2010/main" val="29534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Evaluating the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1DCA-2D41-4659-AB81-5B3085174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One study does  </a:t>
            </a:r>
            <a:r>
              <a:rPr lang="en-US" sz="3300" dirty="0">
                <a:solidFill>
                  <a:srgbClr val="FF0000"/>
                </a:solidFill>
              </a:rPr>
              <a:t>Not</a:t>
            </a:r>
            <a:r>
              <a:rPr lang="en-US" sz="3000" dirty="0">
                <a:solidFill>
                  <a:srgbClr val="000000"/>
                </a:solidFill>
              </a:rPr>
              <a:t> a body of evidence make!</a:t>
            </a:r>
          </a:p>
          <a:p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Similar Findings Across Studies &amp; Settings </a:t>
            </a:r>
          </a:p>
          <a:p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Reputation of Journal </a:t>
            </a:r>
          </a:p>
          <a:p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Reputation of Research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DD28D-7063-4002-8D23-90BDF19C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2335764"/>
            <a:ext cx="8229600" cy="808038"/>
          </a:xfrm>
        </p:spPr>
        <p:txBody>
          <a:bodyPr/>
          <a:lstStyle/>
          <a:p>
            <a:pPr algn="ctr"/>
            <a:r>
              <a:rPr lang="en-US" dirty="0"/>
              <a:t>“Nurse Staffing Effects on Patient Outcomes:</a:t>
            </a:r>
            <a:br>
              <a:rPr lang="en-US" dirty="0"/>
            </a:br>
            <a:r>
              <a:rPr lang="en-US" dirty="0"/>
              <a:t>Safety-Net and Non-Safety Net Hospitals” </a:t>
            </a:r>
            <a:br>
              <a:rPr lang="en-US" dirty="0"/>
            </a:br>
            <a:br>
              <a:rPr lang="en-US" dirty="0"/>
            </a:br>
            <a:r>
              <a:rPr lang="en-US" sz="2800" dirty="0" err="1"/>
              <a:t>Blegen</a:t>
            </a:r>
            <a:r>
              <a:rPr lang="en-US" sz="2800" dirty="0"/>
              <a:t>, M., Goode, C., </a:t>
            </a:r>
            <a:r>
              <a:rPr lang="en-US" sz="2800" dirty="0" err="1"/>
              <a:t>Spetz</a:t>
            </a:r>
            <a:r>
              <a:rPr lang="en-US" sz="2800" dirty="0"/>
              <a:t>, J., Vaughn, T., Park, S.H. (2011), </a:t>
            </a:r>
            <a:r>
              <a:rPr lang="en-US" sz="2800" i="1" dirty="0"/>
              <a:t>Medical Care</a:t>
            </a:r>
            <a:r>
              <a:rPr lang="en-US" sz="2800" dirty="0"/>
              <a:t>, </a:t>
            </a:r>
            <a:r>
              <a:rPr lang="en-US" sz="2800" i="1" dirty="0"/>
              <a:t>49</a:t>
            </a:r>
            <a:r>
              <a:rPr lang="en-US" sz="2800" dirty="0"/>
              <a:t>(4), 406-414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Funded by RWJF</a:t>
            </a:r>
          </a:p>
        </p:txBody>
      </p:sp>
    </p:spTree>
    <p:extLst>
      <p:ext uri="{BB962C8B-B14F-4D97-AF65-F5344CB8AC3E}">
        <p14:creationId xmlns:p14="http://schemas.microsoft.com/office/powerpoint/2010/main" val="301651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205A-696A-4CEB-8B97-E381640C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8B0A8-5E58-467E-BAE4-56CF5B08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Sample: 1.1 Million Adult Patients (no OB or Psych; 1 year) </a:t>
            </a:r>
          </a:p>
          <a:p>
            <a:pPr>
              <a:lnSpc>
                <a:spcPct val="150000"/>
              </a:lnSpc>
            </a:pPr>
            <a:r>
              <a:rPr lang="en-US" dirty="0"/>
              <a:t>54 Hospitals</a:t>
            </a:r>
          </a:p>
          <a:p>
            <a:pPr>
              <a:lnSpc>
                <a:spcPct val="150000"/>
              </a:lnSpc>
            </a:pPr>
            <a:r>
              <a:rPr lang="en-US" dirty="0"/>
              <a:t>872 Patient Care Units </a:t>
            </a:r>
          </a:p>
          <a:p>
            <a:pPr>
              <a:lnSpc>
                <a:spcPct val="150000"/>
              </a:lnSpc>
            </a:pPr>
            <a:r>
              <a:rPr lang="en-US" dirty="0"/>
              <a:t>Staffing Measured by </a:t>
            </a:r>
            <a:r>
              <a:rPr lang="en-US" dirty="0" err="1"/>
              <a:t>TotHPD</a:t>
            </a:r>
            <a:r>
              <a:rPr lang="en-US" dirty="0"/>
              <a:t> and RN Skill Mix (over 1 year)</a:t>
            </a:r>
          </a:p>
          <a:p>
            <a:pPr>
              <a:lnSpc>
                <a:spcPct val="150000"/>
              </a:lnSpc>
            </a:pPr>
            <a:r>
              <a:rPr lang="en-US" dirty="0"/>
              <a:t>Non-ICU and ICU hours Differentiated </a:t>
            </a:r>
          </a:p>
          <a:p>
            <a:pPr>
              <a:lnSpc>
                <a:spcPct val="150000"/>
              </a:lnSpc>
            </a:pPr>
            <a:r>
              <a:rPr lang="en-US" dirty="0"/>
              <a:t>Safety-Net and Non-Safety-Net Hospitals Differentiated </a:t>
            </a:r>
          </a:p>
        </p:txBody>
      </p:sp>
    </p:spTree>
    <p:extLst>
      <p:ext uri="{BB962C8B-B14F-4D97-AF65-F5344CB8AC3E}">
        <p14:creationId xmlns:p14="http://schemas.microsoft.com/office/powerpoint/2010/main" val="49001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C401-B670-4939-9077-26D8F2F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52A6-A28F-42ED-A7E6-5AA30CC6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</a:t>
            </a:r>
            <a:r>
              <a:rPr lang="en-US" dirty="0" err="1"/>
              <a:t>TotHPD</a:t>
            </a:r>
            <a:r>
              <a:rPr lang="en-US" dirty="0"/>
              <a:t> in Non-ICU Units Significantly Associated with: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Lower Rates of CHF Mortality (Non-Safety Net Hospitals)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Lower Rates of Failure to Rescue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Lower Rates of Hospital-Acquired Infections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Fewer Patients with Higher than Expected Lengths of Stay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Higher RN Skill Mix in Non-ICU Units Significantly Associated with: </a:t>
            </a:r>
          </a:p>
          <a:p>
            <a:pPr lvl="1"/>
            <a:r>
              <a:rPr lang="en-US" dirty="0"/>
              <a:t>Lower Rates of Failure to Rescue in All Hospitals</a:t>
            </a:r>
          </a:p>
          <a:p>
            <a:pPr lvl="1"/>
            <a:r>
              <a:rPr lang="en-US" dirty="0"/>
              <a:t>Hospital-Acquired Infections (Non-Safety Net Hospitals)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2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94AC-2B3A-439F-9199-FEEAC3D7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1579983"/>
            <a:ext cx="8229600" cy="808038"/>
          </a:xfrm>
        </p:spPr>
        <p:txBody>
          <a:bodyPr/>
          <a:lstStyle/>
          <a:p>
            <a:r>
              <a:rPr lang="en-US" sz="3800" dirty="0"/>
              <a:t>RN Staffing Levels: Do They Impact  Missed Care (Purposeful Action)?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600E6-7CE7-4ADE-8800-85334969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66741"/>
            <a:ext cx="4071354" cy="27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1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F78CCD-E844-414B-AD2B-9B2EB359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2923"/>
            <a:ext cx="8229600" cy="808038"/>
          </a:xfrm>
        </p:spPr>
        <p:txBody>
          <a:bodyPr/>
          <a:lstStyle/>
          <a:p>
            <a:pPr algn="ctr"/>
            <a:r>
              <a:rPr lang="en-US" dirty="0"/>
              <a:t>Do Staffing Levels Predict Missed Nursing Care?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Kalisch, B., </a:t>
            </a:r>
            <a:r>
              <a:rPr lang="en-US" dirty="0" err="1"/>
              <a:t>Tschannen</a:t>
            </a:r>
            <a:r>
              <a:rPr lang="en-US" dirty="0"/>
              <a:t>, D., &amp; Lee, H. (2011)</a:t>
            </a:r>
            <a:br>
              <a:rPr lang="en-US" dirty="0"/>
            </a:br>
            <a:r>
              <a:rPr lang="en-US" i="1" dirty="0"/>
              <a:t>International Journal for Quality in Health Care, 23</a:t>
            </a:r>
            <a:r>
              <a:rPr lang="en-US" dirty="0"/>
              <a:t>(3), 302-307</a:t>
            </a:r>
          </a:p>
        </p:txBody>
      </p:sp>
    </p:spTree>
    <p:extLst>
      <p:ext uri="{BB962C8B-B14F-4D97-AF65-F5344CB8AC3E}">
        <p14:creationId xmlns:p14="http://schemas.microsoft.com/office/powerpoint/2010/main" val="1720679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F5CB-7712-4A06-99B0-9C5D717E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BA3A-E57A-4F8A-829C-9FB241A41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10 Hospitals</a:t>
            </a:r>
          </a:p>
          <a:p>
            <a:pPr>
              <a:lnSpc>
                <a:spcPct val="150000"/>
              </a:lnSpc>
            </a:pPr>
            <a:r>
              <a:rPr lang="en-US" dirty="0"/>
              <a:t>110 Med-Surg Units</a:t>
            </a:r>
          </a:p>
          <a:p>
            <a:pPr>
              <a:lnSpc>
                <a:spcPct val="150000"/>
              </a:lnSpc>
            </a:pPr>
            <a:r>
              <a:rPr lang="en-US" dirty="0"/>
              <a:t>4,288 Nursing Staff (78% RNs)</a:t>
            </a:r>
          </a:p>
          <a:p>
            <a:pPr>
              <a:lnSpc>
                <a:spcPct val="150000"/>
              </a:lnSpc>
            </a:pPr>
            <a:r>
              <a:rPr lang="en-US" dirty="0"/>
              <a:t>Survey Methods to Report Missed Care (Basic </a:t>
            </a:r>
            <a:r>
              <a:rPr lang="en-US" dirty="0" err="1"/>
              <a:t>Nsg</a:t>
            </a:r>
            <a:r>
              <a:rPr lang="en-US" dirty="0"/>
              <a:t> Care) </a:t>
            </a:r>
          </a:p>
          <a:p>
            <a:pPr>
              <a:lnSpc>
                <a:spcPct val="150000"/>
              </a:lnSpc>
            </a:pPr>
            <a:r>
              <a:rPr lang="en-US" dirty="0"/>
              <a:t>Missed Care Measured by The MISSCARE survey instrument</a:t>
            </a:r>
          </a:p>
          <a:p>
            <a:pPr>
              <a:lnSpc>
                <a:spcPct val="150000"/>
              </a:lnSpc>
            </a:pPr>
            <a:r>
              <a:rPr lang="en-US" dirty="0"/>
              <a:t>Staffing Measured by HPPD and RN HPPD </a:t>
            </a:r>
          </a:p>
        </p:txBody>
      </p:sp>
    </p:spTree>
    <p:extLst>
      <p:ext uri="{BB962C8B-B14F-4D97-AF65-F5344CB8AC3E}">
        <p14:creationId xmlns:p14="http://schemas.microsoft.com/office/powerpoint/2010/main" val="1673919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E5E9-EF0D-4A19-837B-19DEBAD6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F9C2-BC15-4F9D-8D25-55B70C97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HPPD and RN HPPD strongly correlated; RN HPPD dropped from prediction model</a:t>
            </a:r>
          </a:p>
          <a:p>
            <a:endParaRPr lang="en-US" dirty="0"/>
          </a:p>
          <a:p>
            <a:r>
              <a:rPr lang="en-US" dirty="0"/>
              <a:t>Higher HPPD significantly associated with lower levels of Missed Nursing Care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https://www.researchgate.net/publication/51045522_Do_Staffing_Levels_Predict_Missed_Nursing_Care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7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76" y="916619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RN Staffing and Missed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22" y="1671221"/>
            <a:ext cx="8042988" cy="427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4 or less patients compared to 10 patients reduces odds on missed care by 85% (Ball, et al., 2016)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r>
              <a:rPr lang="en-US" sz="2800" dirty="0">
                <a:solidFill>
                  <a:schemeClr val="tx1"/>
                </a:solidFill>
              </a:rPr>
              <a:t>Growing body of evidence that missed care results in poor patient outcomes including re-admission and lower patient satisfaction (Nelson &amp; Flynn, 2015; Brooks-</a:t>
            </a:r>
            <a:r>
              <a:rPr lang="en-US" sz="2800" dirty="0" err="1">
                <a:solidFill>
                  <a:schemeClr val="tx1"/>
                </a:solidFill>
              </a:rPr>
              <a:t>Carthon</a:t>
            </a:r>
            <a:r>
              <a:rPr lang="en-US" sz="2800" dirty="0">
                <a:solidFill>
                  <a:schemeClr val="tx1"/>
                </a:solidFill>
              </a:rPr>
              <a:t>, et al., 2015</a:t>
            </a:r>
            <a:r>
              <a:rPr lang="en-US" sz="2800" dirty="0"/>
              <a:t>; Brooks-</a:t>
            </a:r>
            <a:r>
              <a:rPr lang="en-US" sz="2800" dirty="0" err="1"/>
              <a:t>Carthon</a:t>
            </a:r>
            <a:r>
              <a:rPr lang="en-US" sz="2800" dirty="0"/>
              <a:t>, et al., 2016)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4DF6-D3B8-4548-966A-7C2C6CF9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0408"/>
            <a:ext cx="8229600" cy="808038"/>
          </a:xfrm>
        </p:spPr>
        <p:txBody>
          <a:bodyPr/>
          <a:lstStyle/>
          <a:p>
            <a:r>
              <a:rPr lang="en-US" dirty="0"/>
              <a:t>Patient Satisfaction with Hospital Care and Nurses in England: An Observational Study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Aiken, et al. (2018). </a:t>
            </a:r>
            <a:r>
              <a:rPr lang="en-US" i="1" dirty="0"/>
              <a:t>British Medical Journal </a:t>
            </a:r>
            <a:r>
              <a:rPr lang="en-US" dirty="0"/>
              <a:t>(open) </a:t>
            </a:r>
            <a:r>
              <a:rPr lang="en-US" dirty="0">
                <a:hlinkClick r:id="rId2"/>
              </a:rPr>
              <a:t>https://bmjopen.bmj.com/content/8/1/e019189.long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7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63D9-797A-4C9A-9A94-EA958188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88C6-2FC3-48F9-BDC2-21BDDEB57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46 Hospitals</a:t>
            </a:r>
          </a:p>
          <a:p>
            <a:endParaRPr lang="en-US" dirty="0"/>
          </a:p>
          <a:p>
            <a:r>
              <a:rPr lang="en-US" dirty="0"/>
              <a:t>66,348 inpatients</a:t>
            </a:r>
          </a:p>
          <a:p>
            <a:endParaRPr lang="en-US" dirty="0"/>
          </a:p>
          <a:p>
            <a:r>
              <a:rPr lang="en-US" dirty="0"/>
              <a:t>2,963 RNs</a:t>
            </a:r>
          </a:p>
          <a:p>
            <a:endParaRPr lang="en-US" dirty="0"/>
          </a:p>
          <a:p>
            <a:r>
              <a:rPr lang="en-US" dirty="0"/>
              <a:t>Patient Satisfaction Measured by NHS Survey of Inpatients</a:t>
            </a:r>
          </a:p>
          <a:p>
            <a:endParaRPr lang="en-US" dirty="0"/>
          </a:p>
          <a:p>
            <a:r>
              <a:rPr lang="en-US" dirty="0"/>
              <a:t>Missed Care Measured by Tasks Left Undone Nurse Survey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9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03" y="557074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It’s all about the evidence!</a:t>
            </a:r>
          </a:p>
        </p:txBody>
      </p:sp>
      <p:pic>
        <p:nvPicPr>
          <p:cNvPr id="1028" name="Picture 4" descr="Evidence Isn't Enough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53" y="1586203"/>
            <a:ext cx="5393094" cy="45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58A2-AD91-4B64-A14C-7A18B958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17CE-1435-4DBA-9C7C-0CF737AC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4 Patients Per RN = 3.24 Missed Care Activities on Average</a:t>
            </a:r>
          </a:p>
          <a:p>
            <a:pPr>
              <a:lnSpc>
                <a:spcPct val="150000"/>
              </a:lnSpc>
            </a:pPr>
            <a:r>
              <a:rPr lang="en-US" dirty="0"/>
              <a:t>6 Patients Per RN = 3.53 Missed Care Activities on Average</a:t>
            </a:r>
          </a:p>
          <a:p>
            <a:pPr>
              <a:lnSpc>
                <a:spcPct val="150000"/>
              </a:lnSpc>
            </a:pPr>
            <a:r>
              <a:rPr lang="en-US" dirty="0"/>
              <a:t>8 Patients Per RN = 3.83 Missed Care Activities on Average</a:t>
            </a:r>
          </a:p>
          <a:p>
            <a:pPr>
              <a:lnSpc>
                <a:spcPct val="150000"/>
              </a:lnSpc>
            </a:pPr>
            <a:r>
              <a:rPr lang="en-US" dirty="0"/>
              <a:t>10 Patients Per RN = 4.42 Missed Care Activities on Average</a:t>
            </a:r>
          </a:p>
          <a:p>
            <a:pPr>
              <a:lnSpc>
                <a:spcPct val="150000"/>
              </a:lnSpc>
            </a:pPr>
            <a:r>
              <a:rPr lang="en-US" dirty="0"/>
              <a:t>12 Patients Per RN = 4.42 M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Most Frequently Missed Care: 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Educating Patients and Families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Talking with Patients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589726C-E6A0-4982-B3CA-E7AC1A388B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8536" y="4018220"/>
            <a:ext cx="4453211" cy="21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F2D9-F57C-40CF-90EC-34760824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2620962"/>
            <a:ext cx="8229600" cy="808038"/>
          </a:xfrm>
        </p:spPr>
        <p:txBody>
          <a:bodyPr/>
          <a:lstStyle/>
          <a:p>
            <a:r>
              <a:rPr lang="en-US" dirty="0"/>
              <a:t>Evidence Indicates that Lower Levels of Nurse Staffing Threatens Quality, Safety, and Ability to Complete Basic Nursing Care Including: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Educating Patients and Families</a:t>
            </a:r>
            <a:br>
              <a:rPr lang="en-US" b="1" dirty="0"/>
            </a:br>
            <a:r>
              <a:rPr lang="en-US" b="1" dirty="0"/>
              <a:t>	Talking with Patients </a:t>
            </a:r>
          </a:p>
        </p:txBody>
      </p:sp>
    </p:spTree>
    <p:extLst>
      <p:ext uri="{BB962C8B-B14F-4D97-AF65-F5344CB8AC3E}">
        <p14:creationId xmlns:p14="http://schemas.microsoft.com/office/powerpoint/2010/main" val="1384548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38DF-8A13-467E-A6BC-849A5889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2620962"/>
            <a:ext cx="8229600" cy="8080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Please Ask Yourself, Based on Evidence: 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Are high patient-to-nurse staffing levels  consistent with the principles of Patient-and Family-Centered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97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83360" y="1953719"/>
            <a:ext cx="2686050" cy="19431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Work 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rPr>
              <a:t>nvironment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Resource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rPr>
              <a:t>Adequacy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RN/MD Relationships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Foundations for 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Input in Provider Affairs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Supportive Nurse Manager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533450" y="2405136"/>
            <a:ext cx="1428750" cy="8572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Nurse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rPr>
              <a:t>Outcomes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590600" y="4067147"/>
            <a:ext cx="1371600" cy="8572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Patient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Outcomes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26882" y="4261136"/>
            <a:ext cx="2329939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Patient-Centered Care 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1611735" y="780726"/>
            <a:ext cx="5829300" cy="7548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/>
              <a:t>Summary of Evidence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20742" y="3112442"/>
            <a:ext cx="1371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rPr>
              <a:t>Nurse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Staffing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326247" y="4247452"/>
            <a:ext cx="1371600" cy="8572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rPr>
              <a:t>Surveillance</a:t>
            </a:r>
          </a:p>
        </p:txBody>
      </p:sp>
      <p:sp>
        <p:nvSpPr>
          <p:cNvPr id="13333" name="Line 10"/>
          <p:cNvSpPr>
            <a:spLocks noChangeShapeType="1"/>
          </p:cNvSpPr>
          <p:nvPr/>
        </p:nvSpPr>
        <p:spPr bwMode="auto">
          <a:xfrm>
            <a:off x="2812453" y="2878538"/>
            <a:ext cx="2359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34" name="Line 11"/>
          <p:cNvSpPr>
            <a:spLocks noChangeShapeType="1"/>
          </p:cNvSpPr>
          <p:nvPr/>
        </p:nvSpPr>
        <p:spPr bwMode="auto">
          <a:xfrm>
            <a:off x="4514850" y="3930361"/>
            <a:ext cx="0" cy="2747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35" name="Line 12"/>
          <p:cNvSpPr>
            <a:spLocks noChangeShapeType="1"/>
          </p:cNvSpPr>
          <p:nvPr/>
        </p:nvSpPr>
        <p:spPr bwMode="auto">
          <a:xfrm>
            <a:off x="6055148" y="3009275"/>
            <a:ext cx="33713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36" name="Line 13"/>
          <p:cNvSpPr>
            <a:spLocks noChangeShapeType="1"/>
          </p:cNvSpPr>
          <p:nvPr/>
        </p:nvSpPr>
        <p:spPr bwMode="auto">
          <a:xfrm>
            <a:off x="5961950" y="3942956"/>
            <a:ext cx="523527" cy="5559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37" name="Line 14"/>
          <p:cNvSpPr>
            <a:spLocks noChangeShapeType="1"/>
          </p:cNvSpPr>
          <p:nvPr/>
        </p:nvSpPr>
        <p:spPr bwMode="auto">
          <a:xfrm>
            <a:off x="5852412" y="4678682"/>
            <a:ext cx="681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38" name="Line 15"/>
          <p:cNvSpPr>
            <a:spLocks noChangeShapeType="1"/>
          </p:cNvSpPr>
          <p:nvPr/>
        </p:nvSpPr>
        <p:spPr bwMode="auto">
          <a:xfrm>
            <a:off x="2812453" y="4587901"/>
            <a:ext cx="614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39" name="Line 19"/>
          <p:cNvSpPr>
            <a:spLocks noChangeShapeType="1"/>
          </p:cNvSpPr>
          <p:nvPr/>
        </p:nvSpPr>
        <p:spPr bwMode="auto">
          <a:xfrm>
            <a:off x="2006542" y="447605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20742" y="1977431"/>
            <a:ext cx="1371600" cy="9144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</a:rPr>
              <a:t>Facility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Characteristics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834173" y="3826816"/>
            <a:ext cx="692711" cy="352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438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6691-F3CF-4431-8EF2-41C7AC20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3175518"/>
            <a:ext cx="8229600" cy="808038"/>
          </a:xfrm>
        </p:spPr>
        <p:txBody>
          <a:bodyPr/>
          <a:lstStyle/>
          <a:p>
            <a:r>
              <a:rPr lang="en-US" dirty="0"/>
              <a:t>Much More Research is Needed to Explore These Issues!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Embark on This Work – Consider Becoming a Nurse Scientist!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Contact: Linda Flynn @ </a:t>
            </a:r>
            <a:r>
              <a:rPr lang="en-US" dirty="0">
                <a:hlinkClick r:id="rId2"/>
              </a:rPr>
              <a:t>lflynn@sn.rutgers.edu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175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81" y="857250"/>
            <a:ext cx="7200900" cy="857250"/>
          </a:xfrm>
        </p:spPr>
        <p:txBody>
          <a:bodyPr>
            <a:normAutofit/>
          </a:bodyPr>
          <a:lstStyle/>
          <a:p>
            <a:r>
              <a:rPr lang="en-US" sz="4500" dirty="0"/>
              <a:t>Know &amp; use the evidence!!</a:t>
            </a:r>
          </a:p>
        </p:txBody>
      </p:sp>
      <p:pic>
        <p:nvPicPr>
          <p:cNvPr id="4" name="Picture 2" descr="Image result for evi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24" y="1855988"/>
            <a:ext cx="4993689" cy="36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858D-96B1-4A3A-8E35-5826E104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1016"/>
            <a:ext cx="8229600" cy="808038"/>
          </a:xfrm>
        </p:spPr>
        <p:txBody>
          <a:bodyPr/>
          <a:lstStyle/>
          <a:p>
            <a:pPr algn="ctr"/>
            <a:r>
              <a:rPr lang="en-US" dirty="0"/>
              <a:t>Questions / Dialogue</a:t>
            </a:r>
          </a:p>
        </p:txBody>
      </p:sp>
    </p:spTree>
    <p:extLst>
      <p:ext uri="{BB962C8B-B14F-4D97-AF65-F5344CB8AC3E}">
        <p14:creationId xmlns:p14="http://schemas.microsoft.com/office/powerpoint/2010/main" val="3273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81" y="857250"/>
            <a:ext cx="7200900" cy="857250"/>
          </a:xfrm>
        </p:spPr>
        <p:txBody>
          <a:bodyPr>
            <a:normAutofit/>
          </a:bodyPr>
          <a:lstStyle/>
          <a:p>
            <a:r>
              <a:rPr lang="en-US" sz="4500" dirty="0"/>
              <a:t>Know &amp; use the evidence!!</a:t>
            </a:r>
          </a:p>
        </p:txBody>
      </p:sp>
      <p:pic>
        <p:nvPicPr>
          <p:cNvPr id="4" name="Picture 2" descr="Image result for evi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24" y="1855988"/>
            <a:ext cx="4993689" cy="36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5A2290-87D0-4CD7-BE80-B90686D0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0367"/>
            <a:ext cx="8229600" cy="808038"/>
          </a:xfrm>
        </p:spPr>
        <p:txBody>
          <a:bodyPr/>
          <a:lstStyle/>
          <a:p>
            <a:pPr algn="ctr"/>
            <a:r>
              <a:rPr lang="en-US" dirty="0"/>
              <a:t>What is Patient-Centered Care? </a:t>
            </a:r>
          </a:p>
        </p:txBody>
      </p:sp>
    </p:spTree>
    <p:extLst>
      <p:ext uri="{BB962C8B-B14F-4D97-AF65-F5344CB8AC3E}">
        <p14:creationId xmlns:p14="http://schemas.microsoft.com/office/powerpoint/2010/main" val="344846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D880-74E6-48DA-B822-DC4FC17F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3156857"/>
            <a:ext cx="8229600" cy="808038"/>
          </a:xfrm>
        </p:spPr>
        <p:txBody>
          <a:bodyPr/>
          <a:lstStyle/>
          <a:p>
            <a:r>
              <a:rPr lang="en-US" dirty="0"/>
              <a:t>“An approach to the planning, delivery, and evaluation of healthcare that is grounded in mutually beneficial </a:t>
            </a:r>
            <a:r>
              <a:rPr lang="en-US" b="1" dirty="0"/>
              <a:t>partnerships</a:t>
            </a:r>
            <a:r>
              <a:rPr lang="en-US" dirty="0"/>
              <a:t> among health care providers, patients, and families” (</a:t>
            </a:r>
            <a:r>
              <a:rPr lang="en-US" dirty="0">
                <a:hlinkClick r:id="rId2"/>
              </a:rPr>
              <a:t>http://www.ipfcc.org/about/pfcc.html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(Institute for Patient-and Family-Centered Care) </a:t>
            </a:r>
          </a:p>
        </p:txBody>
      </p:sp>
    </p:spTree>
    <p:extLst>
      <p:ext uri="{BB962C8B-B14F-4D97-AF65-F5344CB8AC3E}">
        <p14:creationId xmlns:p14="http://schemas.microsoft.com/office/powerpoint/2010/main" val="46776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C613-5314-4B2F-9834-51C5F0F2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 for Family-and Patient-Centered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46B9-B457-461D-A421-A2803C9B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2494384"/>
            <a:ext cx="8229600" cy="3299926"/>
          </a:xfrm>
        </p:spPr>
        <p:txBody>
          <a:bodyPr/>
          <a:lstStyle/>
          <a:p>
            <a:r>
              <a:rPr lang="en-US" sz="3000" dirty="0">
                <a:solidFill>
                  <a:srgbClr val="333333"/>
                </a:solidFill>
                <a:latin typeface="Source Sans Pro" panose="020B0503030403020204" pitchFamily="34" charset="0"/>
              </a:rPr>
              <a:t>Recognizes that patients and families are essential </a:t>
            </a:r>
            <a:r>
              <a:rPr lang="en-US" sz="30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allies for quality and safety including quality improvement, safety initiatives…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5651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0A65-7FE1-4605-9AD8-A8F43E05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PFCC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E2A8-29D9-42D9-A0E9-0E69FB93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33900"/>
          </a:xfrm>
        </p:spPr>
        <p:txBody>
          <a:bodyPr/>
          <a:lstStyle/>
          <a:p>
            <a:r>
              <a:rPr lang="en-US" sz="3000" dirty="0"/>
              <a:t>Began with a review of the evidence </a:t>
            </a:r>
          </a:p>
          <a:p>
            <a:endParaRPr lang="en-US" sz="3000" dirty="0"/>
          </a:p>
          <a:p>
            <a:r>
              <a:rPr lang="en-US" sz="3000" dirty="0"/>
              <a:t>110 published studies on PCC / PFCC</a:t>
            </a:r>
          </a:p>
          <a:p>
            <a:endParaRPr lang="en-US" sz="3000" dirty="0"/>
          </a:p>
          <a:p>
            <a:r>
              <a:rPr lang="en-US" sz="3000" dirty="0"/>
              <a:t>Sample delimited to 19 </a:t>
            </a:r>
            <a:r>
              <a:rPr lang="en-US" sz="3000" dirty="0" err="1"/>
              <a:t>relevent</a:t>
            </a:r>
            <a:r>
              <a:rPr lang="en-US" sz="3000" dirty="0"/>
              <a:t> studies: </a:t>
            </a:r>
          </a:p>
          <a:p>
            <a:pPr lvl="1"/>
            <a:r>
              <a:rPr lang="en-US" sz="2600" dirty="0"/>
              <a:t>9 Qualitative Studies </a:t>
            </a:r>
          </a:p>
          <a:p>
            <a:pPr lvl="1"/>
            <a:r>
              <a:rPr lang="en-US" sz="2600" dirty="0"/>
              <a:t>10 Quantitative Studies </a:t>
            </a:r>
          </a:p>
          <a:p>
            <a:pPr marL="457200" lvl="1" indent="0">
              <a:buNone/>
            </a:pP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79103"/>
      </p:ext>
    </p:extLst>
  </p:cSld>
  <p:clrMapOvr>
    <a:masterClrMapping/>
  </p:clrMapOvr>
</p:sld>
</file>

<file path=ppt/theme/theme1.xml><?xml version="1.0" encoding="utf-8"?>
<a:theme xmlns:a="http://schemas.openxmlformats.org/drawingml/2006/main" name="RU_template_SHIELD_RBHS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RU_template_SHIELD_ST</Template>
  <TotalTime>560</TotalTime>
  <Words>1598</Words>
  <Application>Microsoft Office PowerPoint</Application>
  <PresentationFormat>On-screen Show (4:3)</PresentationFormat>
  <Paragraphs>329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Source Sans Pro</vt:lpstr>
      <vt:lpstr>Times New Roman</vt:lpstr>
      <vt:lpstr>Wingdings</vt:lpstr>
      <vt:lpstr>RU_template_SHIELD_RBHS</vt:lpstr>
      <vt:lpstr>Team Based Patient-Centered Care:  Staffing Matters! </vt:lpstr>
      <vt:lpstr>Overview </vt:lpstr>
      <vt:lpstr>Evaluating the Evidence </vt:lpstr>
      <vt:lpstr>It’s all about the evidence!</vt:lpstr>
      <vt:lpstr>Know &amp; use the evidence!!</vt:lpstr>
      <vt:lpstr>What is Patient-Centered Care? </vt:lpstr>
      <vt:lpstr>“An approach to the planning, delivery, and evaluation of healthcare that is grounded in mutually beneficial partnerships among health care providers, patients, and families” (http://www.ipfcc.org/about/pfcc.html)  (Institute for Patient-and Family-Centered Care) </vt:lpstr>
      <vt:lpstr>Institute for Family-and Patient-Centered Care </vt:lpstr>
      <vt:lpstr>Development of a PFCC Framework </vt:lpstr>
      <vt:lpstr>PFCC Framework (Mastro, Flynn, &amp; Prueuster, 2014) </vt:lpstr>
      <vt:lpstr>Patient Centered Care Requires Purposeful Actions:  </vt:lpstr>
      <vt:lpstr>The Outcomes of PFCC Include: </vt:lpstr>
      <vt:lpstr>Yet, there is almost NO research (1 study) that has investigated the effect of RN staffing on Patient-Centered Care</vt:lpstr>
      <vt:lpstr>However….there is a body evidence indicating that inadequate nurse staffing negatively impacts:   Purposeful Action   Patient Satisfaction   Quality  Safety  We will be examining a sample of those studies!   But first, let’s look at the evidence from oncology settings….     </vt:lpstr>
      <vt:lpstr>Nurse Staffing Levels &amp; Oncology Outcomes </vt:lpstr>
      <vt:lpstr>Nurse Staffing Levels &amp; Oncology Outcomes </vt:lpstr>
      <vt:lpstr>Clearly a Need for Vigorous Nurse Staffing and Patient Outcomes Research across Oncology Settings</vt:lpstr>
      <vt:lpstr>Theoretical Framework </vt:lpstr>
      <vt:lpstr>The Nursing Organization &amp; Outcomes Model</vt:lpstr>
      <vt:lpstr>RN Staffing Levels: Do they impact QUALITY and SAFETY?     </vt:lpstr>
      <vt:lpstr>Meta-Analysis (2007) </vt:lpstr>
      <vt:lpstr>Kane et al. Findings: </vt:lpstr>
      <vt:lpstr>Published Findings: </vt:lpstr>
      <vt:lpstr>  “Implications of the California Nurse Staffing Mandate for Other States”  Aiken, Sloane, Cimiotti, Clarke, Flynn, Sego, Spetz, and Smith (2010)  Health Services Research, 45(4), 904-921 </vt:lpstr>
      <vt:lpstr>Study Funded By:</vt:lpstr>
      <vt:lpstr>Methods</vt:lpstr>
      <vt:lpstr>Average patient-to-RN Ratio by State (2006) </vt:lpstr>
      <vt:lpstr>Percent of Nurses with Patient Ratios at or Below California Benchmarks (2006) </vt:lpstr>
      <vt:lpstr>  If the average pt-RN ratios in New Jersey and Pennsylvania were equal to the average ratios in California, there would be:    13.9% fewer surgical deaths in New Jersey   10.6% fewer surgical deaths in Pennsylvania</vt:lpstr>
      <vt:lpstr>“Nurse Staffing Effects on Patient Outcomes: Safety-Net and Non-Safety Net Hospitals”   Blegen, M., Goode, C., Spetz, J., Vaughn, T., Park, S.H. (2011), Medical Care, 49(4), 406-414  Funded by RWJF</vt:lpstr>
      <vt:lpstr>Methods</vt:lpstr>
      <vt:lpstr>Findings </vt:lpstr>
      <vt:lpstr>RN Staffing Levels: Do They Impact  Missed Care (Purposeful Action)? </vt:lpstr>
      <vt:lpstr>Do Staffing Levels Predict Missed Nursing Care?   Kalisch, B., Tschannen, D., &amp; Lee, H. (2011) International Journal for Quality in Health Care, 23(3), 302-307</vt:lpstr>
      <vt:lpstr>Methods</vt:lpstr>
      <vt:lpstr>Findings</vt:lpstr>
      <vt:lpstr>RN Staffing and Missed Care </vt:lpstr>
      <vt:lpstr>Patient Satisfaction with Hospital Care and Nurses in England: An Observational Study  Aiken, et al. (2018). British Medical Journal (open) https://bmjopen.bmj.com/content/8/1/e019189.long </vt:lpstr>
      <vt:lpstr>Methods </vt:lpstr>
      <vt:lpstr>Findings</vt:lpstr>
      <vt:lpstr>Evidence Indicates that Lower Levels of Nurse Staffing Threatens Quality, Safety, and Ability to Complete Basic Nursing Care Including:   Educating Patients and Families  Talking with Patients </vt:lpstr>
      <vt:lpstr>Please Ask Yourself, Based on Evidence:   Are high patient-to-nurse staffing levels  consistent with the principles of Patient-and Family-Centered Care?</vt:lpstr>
      <vt:lpstr>Summary of Evidence </vt:lpstr>
      <vt:lpstr>Much More Research is Needed to Explore These Issues!  To Embark on This Work – Consider Becoming a Nurse Scientist!  Contact: Linda Flynn @ lflynn@sn.rutgers.edu   </vt:lpstr>
      <vt:lpstr>Know &amp; use the evidence!!</vt:lpstr>
      <vt:lpstr>Questions / Dialogue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DiStefano, Thomas</dc:creator>
  <cp:lastModifiedBy>LaToya Norman</cp:lastModifiedBy>
  <cp:revision>63</cp:revision>
  <cp:lastPrinted>2015-10-16T14:09:02Z</cp:lastPrinted>
  <dcterms:created xsi:type="dcterms:W3CDTF">2017-07-06T13:53:05Z</dcterms:created>
  <dcterms:modified xsi:type="dcterms:W3CDTF">2019-01-18T17:21:10Z</dcterms:modified>
</cp:coreProperties>
</file>